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1" r:id="rId1"/>
  </p:sldMasterIdLst>
  <p:notesMasterIdLst>
    <p:notesMasterId r:id="rId11"/>
  </p:notesMasterIdLst>
  <p:sldIdLst>
    <p:sldId id="265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8A1E90D-A2D1-4578-838A-326559F2CB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8F3EAE-57DE-4230-A461-B094DBC1CD7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52D04EC2-744F-4639-8F89-6F3AE68178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104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40F8-4D4D-46DD-A134-0A6F65748B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42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A8895-3136-405D-8D00-6E9C82BE32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09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B44226-BF1F-4728-A60C-872A67968FD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8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49F07EB8-EDA7-435B-99B1-AC1324E8E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49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80826-30B9-44AA-808F-E6A063652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36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F2D6B-C457-4D04-B60B-5440CCEB5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60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EE9DD2-B336-4408-81BE-4F7CB16CD50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3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CD3A9-BB99-4518-B6A7-4A77D092A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96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6E0C50-8316-4549-BFAE-ADBAA346022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32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BE6DF7-ABA1-47D9-B245-0289F61A842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5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DC60272A-6DB6-44AD-A5ED-52073CC15F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0" r:id="rId4"/>
    <p:sldLayoutId id="2147484271" r:id="rId5"/>
    <p:sldLayoutId id="2147484278" r:id="rId6"/>
    <p:sldLayoutId id="2147484272" r:id="rId7"/>
    <p:sldLayoutId id="2147484279" r:id="rId8"/>
    <p:sldLayoutId id="2147484280" r:id="rId9"/>
    <p:sldLayoutId id="2147484273" r:id="rId10"/>
    <p:sldLayoutId id="21474842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>
                <a:latin typeface="Arial" pitchFamily="34" charset="0"/>
              </a:rPr>
              <a:t>The Role of the GSR</a:t>
            </a:r>
          </a:p>
        </p:txBody>
      </p:sp>
      <p:sp>
        <p:nvSpPr>
          <p:cNvPr id="8195" name="Subtitle 1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Role of the GSR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/>
              <a:t>The GSR is the active link between the Home Group and the Fellowship as a whole through the Area Delegate.</a:t>
            </a:r>
          </a:p>
          <a:p>
            <a:pPr eaLnBrk="1" hangingPunct="1"/>
            <a:r>
              <a:rPr lang="en-US" altLang="en-US"/>
              <a:t>The GSR represents the voice of the group conscience.</a:t>
            </a:r>
          </a:p>
          <a:p>
            <a:pPr eaLnBrk="1" hangingPunct="1"/>
            <a:r>
              <a:rPr lang="en-US" altLang="en-US"/>
              <a:t>This communication is a two-way street, making the GSR responsible for bringing back to the group  Conference Actions that affect AA unity, health and growth.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Three Distinct Areas of Responsibility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/>
              <a:t>GSR as Trusted Servant in the General Service Structure</a:t>
            </a:r>
          </a:p>
          <a:p>
            <a:pPr eaLnBrk="1" hangingPunct="1"/>
            <a:r>
              <a:rPr lang="en-US" altLang="en-US"/>
              <a:t>GSR as Steward to One</a:t>
            </a:r>
            <a:r>
              <a:rPr lang="ja-JP" altLang="en-US"/>
              <a:t>’</a:t>
            </a:r>
            <a:r>
              <a:rPr lang="en-US" altLang="ja-JP"/>
              <a:t>s Home Group</a:t>
            </a:r>
          </a:p>
          <a:p>
            <a:pPr eaLnBrk="1" hangingPunct="1"/>
            <a:r>
              <a:rPr lang="en-US" altLang="en-US"/>
              <a:t>GSR as Chair of the Group</a:t>
            </a:r>
            <a:r>
              <a:rPr lang="ja-JP" altLang="en-US"/>
              <a:t>’</a:t>
            </a:r>
            <a:r>
              <a:rPr lang="en-US" altLang="ja-JP"/>
              <a:t>s Business Meeting</a:t>
            </a: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GSR as a Trusted Servant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/>
              <a:t>A GSR should attend</a:t>
            </a:r>
          </a:p>
          <a:p>
            <a:pPr lvl="1" eaLnBrk="1" hangingPunct="1"/>
            <a:r>
              <a:rPr lang="en-US" altLang="en-US"/>
              <a:t>Monthly District meetings</a:t>
            </a:r>
          </a:p>
          <a:p>
            <a:pPr lvl="1" eaLnBrk="1" hangingPunct="1"/>
            <a:r>
              <a:rPr lang="en-US" altLang="en-US"/>
              <a:t>Quarterly Assemblies</a:t>
            </a:r>
          </a:p>
          <a:p>
            <a:pPr lvl="1" eaLnBrk="1" hangingPunct="1"/>
            <a:r>
              <a:rPr lang="en-US" altLang="en-US"/>
              <a:t>AA service conferences</a:t>
            </a:r>
          </a:p>
          <a:p>
            <a:pPr lvl="1" eaLnBrk="1" hangingPunct="1"/>
            <a:r>
              <a:rPr lang="en-US" altLang="en-US"/>
              <a:t>Regional Forums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Trusted Servant in the General Service Structure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/>
              <a:t>GSR plays a vital role in preparing the Delegate for the annual General Service Conference:</a:t>
            </a:r>
          </a:p>
          <a:p>
            <a:pPr lvl="1" eaLnBrk="1" hangingPunct="1"/>
            <a:r>
              <a:rPr lang="en-US" altLang="en-US"/>
              <a:t>Make announcements to keep the Home Group aware of matters of interest reported by the Delegate throughout the year. </a:t>
            </a:r>
          </a:p>
          <a:p>
            <a:pPr lvl="1" eaLnBrk="1" hangingPunct="1"/>
            <a:r>
              <a:rPr lang="en-US" altLang="en-US"/>
              <a:t>Carry the Home Group’s informed group conscience to District meetings and Area assemblies. </a:t>
            </a:r>
          </a:p>
          <a:p>
            <a:pPr lvl="1" eaLnBrk="1" hangingPunct="1"/>
            <a:r>
              <a:rPr lang="en-US" altLang="en-US"/>
              <a:t>Prepare the Delegate for the annual General Service Conference at the pre-General Service Conference Workshop.</a:t>
            </a:r>
          </a:p>
          <a:p>
            <a:pPr lvl="1" eaLnBrk="1" hangingPunct="1"/>
            <a:r>
              <a:rPr lang="en-US" altLang="en-US"/>
              <a:t>Report General Service Conference Actions back to the Home Group.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Trusted Servant in the Home Group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/>
              <a:t>The GSR plays a vital role in carrying the message outside the four walls of the Home Group’s meeting:</a:t>
            </a:r>
          </a:p>
          <a:p>
            <a:pPr lvl="1" eaLnBrk="1" hangingPunct="1"/>
            <a:r>
              <a:rPr lang="en-US" altLang="en-US"/>
              <a:t>Participate on a Service Committee by attending the break-out session at Area Assemblies and by participating in the activities of that committee at the District or Group level.</a:t>
            </a:r>
          </a:p>
          <a:p>
            <a:pPr lvl="1" eaLnBrk="1" hangingPunct="1"/>
            <a:r>
              <a:rPr lang="en-US" altLang="en-US"/>
              <a:t>Make members of the Home Group aware of opportunities to 	be of service.</a:t>
            </a:r>
          </a:p>
          <a:p>
            <a:pPr lvl="2" eaLnBrk="1" hangingPunct="1"/>
            <a:r>
              <a:rPr lang="en-US" altLang="en-US"/>
              <a:t>Group, District and Area service positions</a:t>
            </a:r>
          </a:p>
          <a:p>
            <a:pPr lvl="2" eaLnBrk="1" hangingPunct="1"/>
            <a:r>
              <a:rPr lang="en-US" altLang="en-US"/>
              <a:t>Local service activities (e.g., answering service, 	  distribution of literature and other materials to increase public awareness of AA, Bridging the Gap, meetings behind the walls)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Trusted Servant in the Home Group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/>
              <a:t>The GSR acts as the primary contact for his Home Group</a:t>
            </a:r>
          </a:p>
          <a:p>
            <a:pPr lvl="1" eaLnBrk="1" hangingPunct="1"/>
            <a:r>
              <a:rPr lang="en-US" altLang="en-US"/>
              <a:t>With the General Service Office (Group Change Forms)</a:t>
            </a:r>
          </a:p>
          <a:p>
            <a:pPr lvl="1" eaLnBrk="1" hangingPunct="1"/>
            <a:r>
              <a:rPr lang="en-US" altLang="en-US"/>
              <a:t>For the distribution of flyers for upcoming events</a:t>
            </a:r>
          </a:p>
          <a:p>
            <a:pPr lvl="1" eaLnBrk="1" hangingPunct="1"/>
            <a:r>
              <a:rPr lang="en-US" altLang="en-US"/>
              <a:t>Within the District (Meeting Directory) by mail, phone and now email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Trusted Servant in the Home Group Business Meeting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/>
              <a:t>Schedule monthly business meetings following District meetings</a:t>
            </a:r>
          </a:p>
          <a:p>
            <a:pPr lvl="1" eaLnBrk="1" hangingPunct="1"/>
            <a:r>
              <a:rPr lang="en-US" altLang="en-US"/>
              <a:t>Prepare an agenda.</a:t>
            </a:r>
          </a:p>
          <a:p>
            <a:pPr lvl="1" eaLnBrk="1" hangingPunct="1"/>
            <a:r>
              <a:rPr lang="en-US" altLang="en-US"/>
              <a:t>Include a Treasurer’s report. </a:t>
            </a:r>
          </a:p>
          <a:p>
            <a:pPr lvl="1" eaLnBrk="1" hangingPunct="1"/>
            <a:r>
              <a:rPr lang="en-US" altLang="en-US"/>
              <a:t>Invite participation.</a:t>
            </a:r>
          </a:p>
          <a:p>
            <a:pPr lvl="1" eaLnBrk="1" hangingPunct="1"/>
            <a:r>
              <a:rPr lang="en-US" altLang="en-US"/>
              <a:t>Chair the meeting.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Questions</a:t>
            </a:r>
          </a:p>
        </p:txBody>
      </p:sp>
      <p:sp>
        <p:nvSpPr>
          <p:cNvPr id="16387" name="Subtitle 3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601</TotalTime>
  <Words>351</Words>
  <Application>Microsoft Office PowerPoint</Application>
  <PresentationFormat>On-screen Show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Times New Roman</vt:lpstr>
      <vt:lpstr>MS PGothic</vt:lpstr>
      <vt:lpstr>Arial</vt:lpstr>
      <vt:lpstr>Century Schoolbook</vt:lpstr>
      <vt:lpstr>Wingdings</vt:lpstr>
      <vt:lpstr>Wingdings 2</vt:lpstr>
      <vt:lpstr>MS PMincho</vt:lpstr>
      <vt:lpstr>Oriel</vt:lpstr>
      <vt:lpstr>The Role of the GSR</vt:lpstr>
      <vt:lpstr>Role of the GSR</vt:lpstr>
      <vt:lpstr>Three Distinct Areas of Responsibility</vt:lpstr>
      <vt:lpstr>GSR as a Trusted Servant</vt:lpstr>
      <vt:lpstr>Trusted Servant in the General Service Structure</vt:lpstr>
      <vt:lpstr>Trusted Servant in the Home Group</vt:lpstr>
      <vt:lpstr>Trusted Servant in the Home Group</vt:lpstr>
      <vt:lpstr>Trusted Servant in the Home Group Business Meeting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THE GSR</dc:title>
  <dc:creator>Vassau, Cheryl B</dc:creator>
  <cp:lastModifiedBy>John Clauson</cp:lastModifiedBy>
  <cp:revision>19</cp:revision>
  <dcterms:created xsi:type="dcterms:W3CDTF">2008-01-22T02:42:30Z</dcterms:created>
  <dcterms:modified xsi:type="dcterms:W3CDTF">2017-01-23T02:07:38Z</dcterms:modified>
</cp:coreProperties>
</file>